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311" r:id="rId31"/>
    <p:sldId id="312" r:id="rId32"/>
    <p:sldId id="31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x="12192000" cy="6858000"/>
  <p:notesSz cx="7559675" cy="10691813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9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0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6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47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 type="body"/>
          </p:nvPr>
        </p:nvSpPr>
        <p:spPr>
          <a:xfrm>
            <a:off x="412812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7152840" y="205308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body"/>
          </p:nvPr>
        </p:nvSpPr>
        <p:spPr>
          <a:xfrm>
            <a:off x="412812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7152840" y="4244400"/>
            <a:ext cx="2880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8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s-AR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3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4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7200" b="0" strike="noStrike" spc="-1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lang="en-US" sz="7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4D8FA0B2-3A31-4E3C-AD2D-76DB075F9C74}" type="datetime">
              <a:rPr lang="es-AR" sz="1100" b="0" strike="noStrike" spc="-1">
                <a:solidFill>
                  <a:srgbClr val="FFFFFF"/>
                </a:solidFill>
                <a:latin typeface="Century Gothic"/>
              </a:rPr>
              <a:t>1/5/2019</a:t>
            </a:fld>
            <a:endParaRPr lang="es-AR" sz="1100" b="0" strike="noStrike" spc="-1"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s-AR" sz="2400" b="0" strike="noStrike" spc="-1"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C528C646-F54E-49B5-88D7-6B13C5CC0E4C}" type="slidenum">
              <a:rPr lang="es-AR" sz="2800" b="0" strike="noStrike" spc="-1">
                <a:solidFill>
                  <a:srgbClr val="FFFFFF"/>
                </a:solidFill>
                <a:latin typeface="Century Gothic"/>
              </a:rPr>
              <a:t>‹Nº›</a:t>
            </a:fld>
            <a:endParaRPr lang="es-AR" sz="2800" b="0" strike="noStrike" spc="-1"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Pulse para editar el formato de esquema del texto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Segundo nivel del esquema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Tercer nivel del esquema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Cuarto nivel del esquema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Quinto nivel del esquema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Sexto nivel del esquema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Séptimo nivel del esquema</a:t>
            </a:r>
          </a:p>
        </p:txBody>
      </p:sp>
      <p:pic>
        <p:nvPicPr>
          <p:cNvPr id="11" name="Imagen 10"/>
          <p:cNvPicPr/>
          <p:nvPr/>
        </p:nvPicPr>
        <p:blipFill>
          <a:blip r:embed="rId19"/>
          <a:stretch/>
        </p:blipFill>
        <p:spPr>
          <a:xfrm>
            <a:off x="10102320" y="72000"/>
            <a:ext cx="1993680" cy="10155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7"/>
          <p:cNvPicPr/>
          <p:nvPr/>
        </p:nvPicPr>
        <p:blipFill>
          <a:blip r:embed="rId15"/>
          <a:srcRect l="361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9" name="Picture 6"/>
          <p:cNvPicPr/>
          <p:nvPr/>
        </p:nvPicPr>
        <p:blipFill>
          <a:blip r:embed="rId16"/>
          <a:srcRect l="35647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" name="Picture 8"/>
          <p:cNvPicPr/>
          <p:nvPr/>
        </p:nvPicPr>
        <p:blipFill>
          <a:blip r:embed="rId17"/>
          <a:srcRect t="28812"/>
          <a:stretch/>
        </p:blipFill>
        <p:spPr>
          <a:xfrm>
            <a:off x="7999560" y="0"/>
            <a:ext cx="1603080" cy="1141200"/>
          </a:xfrm>
          <a:prstGeom prst="rect">
            <a:avLst/>
          </a:prstGeom>
          <a:ln>
            <a:noFill/>
          </a:ln>
        </p:spPr>
      </p:pic>
      <p:pic>
        <p:nvPicPr>
          <p:cNvPr id="52" name="Picture 9"/>
          <p:cNvPicPr/>
          <p:nvPr/>
        </p:nvPicPr>
        <p:blipFill>
          <a:blip r:embed="rId18"/>
          <a:srcRect b="23333"/>
          <a:stretch/>
        </p:blipFill>
        <p:spPr>
          <a:xfrm>
            <a:off x="8605800" y="6095880"/>
            <a:ext cx="993240" cy="761760"/>
          </a:xfrm>
          <a:prstGeom prst="rect">
            <a:avLst/>
          </a:prstGeom>
          <a:ln>
            <a:noFill/>
          </a:ln>
        </p:spPr>
      </p:pic>
      <p:sp>
        <p:nvSpPr>
          <p:cNvPr id="53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st="25400" dir="54000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4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EBEBEB"/>
                </a:solidFill>
                <a:latin typeface="Century Gothic"/>
              </a:rPr>
              <a:t>Haga clic para modificar el estilo de título del patrón</a:t>
            </a:r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Haga clic para modificar los estilos de texto del patrón</a:t>
            </a:r>
          </a:p>
          <a:p>
            <a:pPr marL="743040" lvl="1" indent="-2854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800" b="0" strike="noStrike" spc="-1">
                <a:solidFill>
                  <a:srgbClr val="FFFFFF"/>
                </a:solidFill>
                <a:latin typeface="Century Gothic"/>
              </a:rPr>
              <a:t>Segundo nivel</a:t>
            </a:r>
          </a:p>
          <a:p>
            <a:pPr marL="1143000" lvl="2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600" b="0" strike="noStrike" spc="-1">
                <a:solidFill>
                  <a:srgbClr val="FFFFFF"/>
                </a:solidFill>
                <a:latin typeface="Century Gothic"/>
              </a:rPr>
              <a:t>Tercer nivel</a:t>
            </a:r>
          </a:p>
          <a:p>
            <a:pPr marL="1600200" lvl="3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Cuarto nivel</a:t>
            </a:r>
          </a:p>
          <a:p>
            <a:pPr marL="2057400" lvl="4" indent="-2282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1400" b="0" strike="noStrike" spc="-1">
                <a:solidFill>
                  <a:srgbClr val="FFFFFF"/>
                </a:solidFill>
                <a:latin typeface="Century Gothic"/>
              </a:rPr>
              <a:t>Quinto nivel</a:t>
            </a:r>
          </a:p>
        </p:txBody>
      </p:sp>
      <p:sp>
        <p:nvSpPr>
          <p:cNvPr id="56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</a:pPr>
            <a:fld id="{97BC3DB2-DBD6-43AE-9A3A-D4625B06BDEA}" type="datetime">
              <a:rPr lang="es-AR" sz="1100" b="0" strike="noStrike" spc="-1">
                <a:solidFill>
                  <a:srgbClr val="FFFFFF"/>
                </a:solidFill>
                <a:latin typeface="Century Gothic"/>
              </a:rPr>
              <a:t>1/5/2019</a:t>
            </a:fld>
            <a:endParaRPr lang="es-AR" sz="1100" b="0" strike="noStrike" spc="-1">
              <a:latin typeface="Times New Roman"/>
            </a:endParaRPr>
          </a:p>
        </p:txBody>
      </p:sp>
      <p:sp>
        <p:nvSpPr>
          <p:cNvPr id="57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lstStyle/>
          <a:p>
            <a:endParaRPr lang="es-AR" sz="2400" b="0" strike="noStrike" spc="-1">
              <a:latin typeface="Times New Roman"/>
            </a:endParaRPr>
          </a:p>
        </p:txBody>
      </p:sp>
      <p:sp>
        <p:nvSpPr>
          <p:cNvPr id="58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fld id="{DBE445B5-57E2-44B5-9C49-5B6228343058}" type="slidenum">
              <a:rPr lang="es-AR" sz="2800" b="0" strike="noStrike" spc="-1">
                <a:solidFill>
                  <a:srgbClr val="FFFFFF"/>
                </a:solidFill>
                <a:latin typeface="Century Gothic"/>
              </a:rPr>
              <a:t>‹Nº›</a:t>
            </a:fld>
            <a:endParaRPr lang="es-AR" sz="2800" b="0" strike="noStrike" spc="-1">
              <a:latin typeface="Times New Roman"/>
            </a:endParaRPr>
          </a:p>
        </p:txBody>
      </p:sp>
      <p:pic>
        <p:nvPicPr>
          <p:cNvPr id="59" name="Imagen 58"/>
          <p:cNvPicPr/>
          <p:nvPr/>
        </p:nvPicPr>
        <p:blipFill>
          <a:blip r:embed="rId19"/>
          <a:stretch/>
        </p:blipFill>
        <p:spPr>
          <a:xfrm>
            <a:off x="10102320" y="72360"/>
            <a:ext cx="1993680" cy="1015560"/>
          </a:xfrm>
          <a:prstGeom prst="rect">
            <a:avLst/>
          </a:prstGeom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565640" y="9936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100000"/>
              </a:lnSpc>
            </a:pPr>
            <a:r>
              <a:rPr lang="en-US" sz="4400" b="1" strike="noStrike" spc="-1">
                <a:solidFill>
                  <a:srgbClr val="002060"/>
                </a:solidFill>
                <a:latin typeface="Century Gothic"/>
              </a:rPr>
              <a:t>Paso a paso armaremos un monitor de temperatura y humedad.</a:t>
            </a:r>
            <a:endParaRPr lang="en-US" sz="4400" b="0" strike="noStrike" spc="-1">
              <a:solidFill>
                <a:srgbClr val="FFFFFF"/>
              </a:solidFill>
              <a:latin typeface="Century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TextShape 1"/>
          <p:cNvSpPr txBox="1"/>
          <p:nvPr/>
        </p:nvSpPr>
        <p:spPr>
          <a:xfrm>
            <a:off x="546840" y="369720"/>
            <a:ext cx="3508200" cy="49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Alimentar la Raspberry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6" name="Imagen 3"/>
          <p:cNvPicPr/>
          <p:nvPr/>
        </p:nvPicPr>
        <p:blipFill>
          <a:blip r:embed="rId2"/>
          <a:stretch/>
        </p:blipFill>
        <p:spPr>
          <a:xfrm>
            <a:off x="2143800" y="861480"/>
            <a:ext cx="7903800" cy="5626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646200" y="452880"/>
            <a:ext cx="2719440" cy="726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002060"/>
                </a:solidFill>
                <a:latin typeface="Century Gothic"/>
              </a:rPr>
              <a:t>Software</a:t>
            </a:r>
            <a:br/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646200" y="1179360"/>
            <a:ext cx="9721800" cy="1551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Abrir el navegador web 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vez conectado todos los componentes correctamente y encendido nuestra Raspberry, abrimos el navegador e ingresamos la dirección ip de nuestra placa de la siguiente forma. (IP:1880)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9" name="Imagen 5"/>
          <p:cNvPicPr/>
          <p:nvPr/>
        </p:nvPicPr>
        <p:blipFill>
          <a:blip r:embed="rId2"/>
          <a:srcRect l="24185" t="25600" r="26628" b="69173"/>
          <a:stretch/>
        </p:blipFill>
        <p:spPr>
          <a:xfrm>
            <a:off x="288000" y="3096000"/>
            <a:ext cx="11701440" cy="72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440640" y="263880"/>
            <a:ext cx="8559360" cy="5310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Al ingresar la dirección ip nos cargará la siguiente página.</a:t>
            </a:r>
          </a:p>
        </p:txBody>
      </p:sp>
      <p:pic>
        <p:nvPicPr>
          <p:cNvPr id="121" name="Imagen 3"/>
          <p:cNvPicPr/>
          <p:nvPr/>
        </p:nvPicPr>
        <p:blipFill>
          <a:blip r:embed="rId2"/>
          <a:srcRect r="-6" b="5034"/>
          <a:stretch/>
        </p:blipFill>
        <p:spPr>
          <a:xfrm>
            <a:off x="176760" y="936000"/>
            <a:ext cx="9975240" cy="5475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162360" y="1175400"/>
            <a:ext cx="5283720" cy="45064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En esta página comenzaremos a armar y programar el esquema de nuestro sensor de Temperatura/Humedad.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Para esto arrastramos los cuadros (</a:t>
            </a:r>
            <a:r>
              <a:rPr lang="en-US" sz="2000" b="1" strike="noStrike" spc="-1">
                <a:solidFill>
                  <a:srgbClr val="FFFFFF"/>
                </a:solidFill>
                <a:latin typeface="Century Gothic"/>
              </a:rPr>
              <a:t>Nodos</a:t>
            </a: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) necesarios, a la hoja cuadriculada llamada “Flow 1”, podemos hacerlo buscando el nodo en la barra a la izquierda o por su nombre en el buscador que se encuentra arriba de la misma.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El primer nodo que debemos insertar es “inject”.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23" name="Imagen 4"/>
          <p:cNvPicPr/>
          <p:nvPr/>
        </p:nvPicPr>
        <p:blipFill>
          <a:blip r:embed="rId2"/>
          <a:srcRect l="23911" t="29163" r="36517" b="22495"/>
          <a:stretch/>
        </p:blipFill>
        <p:spPr>
          <a:xfrm>
            <a:off x="5534280" y="1222200"/>
            <a:ext cx="6561720" cy="4506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401040" y="330120"/>
            <a:ext cx="4350960" cy="35578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Nos quedará como se ve en la siguiente imagen.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vez insertado el primer nodo, agregamos los siguientes nodos: “button”,”rpi-dht22”.</a:t>
            </a:r>
          </a:p>
        </p:txBody>
      </p:sp>
      <p:pic>
        <p:nvPicPr>
          <p:cNvPr id="125" name="Imagen 4"/>
          <p:cNvPicPr/>
          <p:nvPr/>
        </p:nvPicPr>
        <p:blipFill>
          <a:blip r:embed="rId2"/>
          <a:srcRect l="23911" t="33804" r="36951" b="12057"/>
          <a:stretch/>
        </p:blipFill>
        <p:spPr>
          <a:xfrm>
            <a:off x="4536000" y="944280"/>
            <a:ext cx="7488000" cy="5823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387720" y="581760"/>
            <a:ext cx="9548280" cy="491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La pestaña “Flow 1” nos debe quedar de la siguiente manera.</a:t>
            </a:r>
          </a:p>
        </p:txBody>
      </p:sp>
      <p:pic>
        <p:nvPicPr>
          <p:cNvPr id="127" name="Imagen 4"/>
          <p:cNvPicPr/>
          <p:nvPr/>
        </p:nvPicPr>
        <p:blipFill>
          <a:blip r:embed="rId2"/>
          <a:srcRect l="24127" t="39798" r="36844" b="18435"/>
          <a:stretch/>
        </p:blipFill>
        <p:spPr>
          <a:xfrm>
            <a:off x="215280" y="1073520"/>
            <a:ext cx="7025760" cy="4227120"/>
          </a:xfrm>
          <a:prstGeom prst="rect">
            <a:avLst/>
          </a:prstGeom>
          <a:ln>
            <a:noFill/>
          </a:ln>
        </p:spPr>
      </p:pic>
      <p:pic>
        <p:nvPicPr>
          <p:cNvPr id="128" name="Imagen 6"/>
          <p:cNvPicPr/>
          <p:nvPr/>
        </p:nvPicPr>
        <p:blipFill>
          <a:blip r:embed="rId3"/>
          <a:srcRect l="30687" t="38164" r="53163" b="46565"/>
          <a:stretch/>
        </p:blipFill>
        <p:spPr>
          <a:xfrm>
            <a:off x="7286040" y="1868400"/>
            <a:ext cx="4811040" cy="2637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414360" y="383040"/>
            <a:ext cx="8477640" cy="72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Ahora añadimos el nodo “function” y conectaremos entre si, los primeros 4 nodos.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0" name="Imagen 4"/>
          <p:cNvPicPr/>
          <p:nvPr/>
        </p:nvPicPr>
        <p:blipFill>
          <a:blip r:embed="rId2"/>
          <a:srcRect l="23748" t="31486" r="37007" b="28450"/>
          <a:stretch/>
        </p:blipFill>
        <p:spPr>
          <a:xfrm>
            <a:off x="414360" y="1113120"/>
            <a:ext cx="9727200" cy="558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1"/>
          <p:cNvSpPr txBox="1"/>
          <p:nvPr/>
        </p:nvSpPr>
        <p:spPr>
          <a:xfrm>
            <a:off x="228600" y="343440"/>
            <a:ext cx="10054800" cy="1352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Para conectarlos, simplemente hacemos click en el cuadrado pequeño a los lados de los nodos y los arrastramos hasta el cuadrado del nodo al que se quiere conectar, siempre del lado derecho del nodo, al izquierdo del siguiente nodo.</a:t>
            </a:r>
          </a:p>
        </p:txBody>
      </p:sp>
      <p:pic>
        <p:nvPicPr>
          <p:cNvPr id="132" name="Imagen 4"/>
          <p:cNvPicPr/>
          <p:nvPr/>
        </p:nvPicPr>
        <p:blipFill>
          <a:blip r:embed="rId2"/>
          <a:srcRect l="24454" t="31289" r="25322" b="28100"/>
          <a:stretch/>
        </p:blipFill>
        <p:spPr>
          <a:xfrm>
            <a:off x="649440" y="1696320"/>
            <a:ext cx="11157840" cy="5071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401040" y="290520"/>
            <a:ext cx="9047520" cy="941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vez conectados los primeros, añadimos los nodos restantes.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Agregamos 2 nodos “change” y un nodo “debug”.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34" name="Imagen 4"/>
          <p:cNvPicPr/>
          <p:nvPr/>
        </p:nvPicPr>
        <p:blipFill>
          <a:blip r:embed="rId2"/>
          <a:srcRect l="23911" t="41924" r="36625" b="16117"/>
          <a:stretch/>
        </p:blipFill>
        <p:spPr>
          <a:xfrm>
            <a:off x="129240" y="1732680"/>
            <a:ext cx="5927760" cy="3543480"/>
          </a:xfrm>
          <a:prstGeom prst="rect">
            <a:avLst/>
          </a:prstGeom>
          <a:ln>
            <a:noFill/>
          </a:ln>
        </p:spPr>
      </p:pic>
      <p:pic>
        <p:nvPicPr>
          <p:cNvPr id="135" name="Imagen 6"/>
          <p:cNvPicPr/>
          <p:nvPr/>
        </p:nvPicPr>
        <p:blipFill>
          <a:blip r:embed="rId3"/>
          <a:srcRect l="23911" t="41727" r="36736" b="16698"/>
          <a:stretch/>
        </p:blipFill>
        <p:spPr>
          <a:xfrm>
            <a:off x="6095880" y="1732680"/>
            <a:ext cx="5966280" cy="3543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268560" y="343440"/>
            <a:ext cx="9723240" cy="875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Finalmente, agregamos 2 nodos “chart” y 2 “gauge”. Y conectamos éstos nodos al esquema, siguiendo los mismos pasos descriptos anteriormente.</a:t>
            </a:r>
          </a:p>
        </p:txBody>
      </p:sp>
      <p:pic>
        <p:nvPicPr>
          <p:cNvPr id="137" name="Imagen 4"/>
          <p:cNvPicPr/>
          <p:nvPr/>
        </p:nvPicPr>
        <p:blipFill>
          <a:blip r:embed="rId2"/>
          <a:srcRect l="24127" t="34577" r="37497" b="24429"/>
          <a:stretch/>
        </p:blipFill>
        <p:spPr>
          <a:xfrm>
            <a:off x="160560" y="1779120"/>
            <a:ext cx="5860800" cy="3402000"/>
          </a:xfrm>
          <a:prstGeom prst="rect">
            <a:avLst/>
          </a:prstGeom>
          <a:ln>
            <a:noFill/>
          </a:ln>
        </p:spPr>
      </p:pic>
      <p:pic>
        <p:nvPicPr>
          <p:cNvPr id="138" name="Imagen 6"/>
          <p:cNvPicPr/>
          <p:nvPr/>
        </p:nvPicPr>
        <p:blipFill>
          <a:blip r:embed="rId3"/>
          <a:srcRect l="24127" t="33996" r="37062" b="25925"/>
          <a:stretch/>
        </p:blipFill>
        <p:spPr>
          <a:xfrm>
            <a:off x="6170400" y="1779120"/>
            <a:ext cx="5860800" cy="3402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3051000" cy="713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002060"/>
                </a:solidFill>
                <a:latin typeface="Century Gothic"/>
              </a:rPr>
              <a:t>Elementos:</a:t>
            </a:r>
            <a:br/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47760" y="1166040"/>
            <a:ext cx="5535720" cy="498924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Fuente de alimentación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Memoria SD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Placa Raspberry PI 3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Sensor de Temperatura/Humedad DHT22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3 cables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Resistencia de 4.7 KOHM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Protoboard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Computadora</a:t>
            </a:r>
          </a:p>
          <a:p>
            <a:pPr marL="457200" indent="-4568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Personas inquietas con ganas de aprender y hacer!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99" name="Imagen 3"/>
          <p:cNvPicPr/>
          <p:nvPr/>
        </p:nvPicPr>
        <p:blipFill>
          <a:blip r:embed="rId2"/>
          <a:stretch/>
        </p:blipFill>
        <p:spPr>
          <a:xfrm>
            <a:off x="5247720" y="1166040"/>
            <a:ext cx="6943680" cy="5287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Marcador de contenido 4"/>
          <p:cNvPicPr/>
          <p:nvPr/>
        </p:nvPicPr>
        <p:blipFill>
          <a:blip r:embed="rId2"/>
          <a:srcRect l="25178" t="30059" r="27414" b="18863"/>
          <a:stretch/>
        </p:blipFill>
        <p:spPr>
          <a:xfrm>
            <a:off x="982080" y="936000"/>
            <a:ext cx="9529920" cy="5772600"/>
          </a:xfrm>
          <a:prstGeom prst="rect">
            <a:avLst/>
          </a:prstGeom>
          <a:ln>
            <a:noFill/>
          </a:ln>
        </p:spPr>
      </p:pic>
      <p:sp>
        <p:nvSpPr>
          <p:cNvPr id="140" name="TextShape 1"/>
          <p:cNvSpPr txBox="1"/>
          <p:nvPr/>
        </p:nvSpPr>
        <p:spPr>
          <a:xfrm>
            <a:off x="268920" y="368280"/>
            <a:ext cx="9723240" cy="8755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Nuestro programa debería quedar así: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26680" y="436320"/>
            <a:ext cx="9404280" cy="809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armado el esquema, nos dirigimos a la pestaña “Dashboard” en la parte superior derecha de la página.</a:t>
            </a:r>
          </a:p>
        </p:txBody>
      </p:sp>
      <p:pic>
        <p:nvPicPr>
          <p:cNvPr id="142" name="Imagen 4"/>
          <p:cNvPicPr/>
          <p:nvPr/>
        </p:nvPicPr>
        <p:blipFill>
          <a:blip r:embed="rId2"/>
          <a:srcRect l="23911" t="36703" r="25214" b="18824"/>
          <a:stretch/>
        </p:blipFill>
        <p:spPr>
          <a:xfrm>
            <a:off x="526680" y="1245600"/>
            <a:ext cx="10531800" cy="5175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646200" y="452880"/>
            <a:ext cx="9577800" cy="583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Aquí, creamos una pestaña (Tab) y dentro de esta pestaña, crearemos 3 grupos.</a:t>
            </a:r>
          </a:p>
        </p:txBody>
      </p:sp>
      <p:pic>
        <p:nvPicPr>
          <p:cNvPr id="144" name="Imagen 4"/>
          <p:cNvPicPr/>
          <p:nvPr/>
        </p:nvPicPr>
        <p:blipFill>
          <a:blip r:embed="rId2"/>
          <a:srcRect l="23911" t="34188" r="27497" b="12638"/>
          <a:stretch/>
        </p:blipFill>
        <p:spPr>
          <a:xfrm>
            <a:off x="2376000" y="864000"/>
            <a:ext cx="9479520" cy="5832000"/>
          </a:xfrm>
          <a:prstGeom prst="rect">
            <a:avLst/>
          </a:prstGeom>
          <a:ln>
            <a:noFill/>
          </a:ln>
        </p:spPr>
      </p:pic>
      <p:sp>
        <p:nvSpPr>
          <p:cNvPr id="145" name="TextShape 2"/>
          <p:cNvSpPr txBox="1"/>
          <p:nvPr/>
        </p:nvSpPr>
        <p:spPr>
          <a:xfrm>
            <a:off x="2592000" y="3312000"/>
            <a:ext cx="4176000" cy="246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s-AR" sz="2400" b="1" strike="noStrike" spc="-1">
                <a:latin typeface="Arial"/>
              </a:rPr>
              <a:t>Lo que crearemos ahora, se denomina Layout, que es la forma en que se ubicarán los componentes gráficos.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646200" y="452880"/>
            <a:ext cx="9404280" cy="739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Ahora, cambiaremos los nombres de la pestaña y de los grupos haciendo click en edit y modificándolos de la siguiente forma.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47" name="Imagen 3"/>
          <p:cNvPicPr/>
          <p:nvPr/>
        </p:nvPicPr>
        <p:blipFill>
          <a:blip r:embed="rId2"/>
          <a:srcRect l="23585" t="38637" r="24999" b="14375"/>
          <a:stretch/>
        </p:blipFill>
        <p:spPr>
          <a:xfrm>
            <a:off x="646200" y="1192680"/>
            <a:ext cx="10801800" cy="5549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TextShape 1"/>
          <p:cNvSpPr txBox="1"/>
          <p:nvPr/>
        </p:nvSpPr>
        <p:spPr>
          <a:xfrm>
            <a:off x="646200" y="462600"/>
            <a:ext cx="9404280" cy="76932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Cambiamos el nombre “Tab 1” por “Temperatura/Humedad” y hacemos click en Update.</a:t>
            </a:r>
          </a:p>
        </p:txBody>
      </p:sp>
      <p:pic>
        <p:nvPicPr>
          <p:cNvPr id="149" name="Imagen 6"/>
          <p:cNvPicPr/>
          <p:nvPr/>
        </p:nvPicPr>
        <p:blipFill>
          <a:blip r:embed="rId2"/>
          <a:srcRect l="23801" t="32062" r="37386" b="17470"/>
          <a:stretch/>
        </p:blipFill>
        <p:spPr>
          <a:xfrm>
            <a:off x="1576440" y="1232280"/>
            <a:ext cx="7543440" cy="5514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646200" y="452880"/>
            <a:ext cx="8742600" cy="557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Cambiamos el nombre de los grupos de la misma forma.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1" name="Imagen 4"/>
          <p:cNvPicPr/>
          <p:nvPr/>
        </p:nvPicPr>
        <p:blipFill>
          <a:blip r:embed="rId2"/>
          <a:srcRect l="23693" t="30517" r="24999" b="19788"/>
          <a:stretch/>
        </p:blipFill>
        <p:spPr>
          <a:xfrm>
            <a:off x="646200" y="1121040"/>
            <a:ext cx="10183320" cy="554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646200" y="452880"/>
            <a:ext cx="8947080" cy="729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Ahora cambiamos el nombre del grupo “Group 1” por “Botones” y hacemos click en Update.</a:t>
            </a:r>
          </a:p>
        </p:txBody>
      </p:sp>
      <p:pic>
        <p:nvPicPr>
          <p:cNvPr id="153" name="Imagen 4"/>
          <p:cNvPicPr/>
          <p:nvPr/>
        </p:nvPicPr>
        <p:blipFill>
          <a:blip r:embed="rId2"/>
          <a:srcRect l="23258" t="32840" r="36736" b="12441"/>
          <a:stretch/>
        </p:blipFill>
        <p:spPr>
          <a:xfrm>
            <a:off x="1533600" y="1182600"/>
            <a:ext cx="7172280" cy="5515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TextShape 1"/>
          <p:cNvSpPr txBox="1"/>
          <p:nvPr/>
        </p:nvSpPr>
        <p:spPr>
          <a:xfrm>
            <a:off x="646200" y="452880"/>
            <a:ext cx="8947080" cy="12200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Hacemos lo mismo para “Group 2” y “Group 3”, cambiando sus nombres por “Temperatura” y “Humedad” respectivamente.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Nuestro Layout, debe quedar de la siguiente forma: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55" name="Imagen 4"/>
          <p:cNvPicPr/>
          <p:nvPr/>
        </p:nvPicPr>
        <p:blipFill>
          <a:blip r:embed="rId2"/>
          <a:srcRect l="63145" t="39218" r="25663" b="31388"/>
          <a:stretch/>
        </p:blipFill>
        <p:spPr>
          <a:xfrm>
            <a:off x="3635640" y="1672920"/>
            <a:ext cx="3420360" cy="505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646200" y="452880"/>
            <a:ext cx="9404280" cy="1974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continuación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,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vamos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configurar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los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nodos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. Para acceder a la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configuración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,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hacemos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doble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click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sobre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el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nodo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que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queremos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modificar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Comenzamos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con el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nodo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“inject”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llamado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timestamp.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Entramos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en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la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configuración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y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cambiamos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 lo </a:t>
            </a:r>
            <a:r>
              <a:rPr lang="en-US" sz="2000" b="0" strike="noStrike" spc="-1" dirty="0" err="1">
                <a:solidFill>
                  <a:srgbClr val="FFFFFF"/>
                </a:solidFill>
                <a:latin typeface="Century Gothic"/>
              </a:rPr>
              <a:t>siguiente</a:t>
            </a:r>
            <a:r>
              <a:rPr lang="en-US" sz="2000" b="0" strike="noStrike" spc="-1" dirty="0">
                <a:solidFill>
                  <a:srgbClr val="FFFFFF"/>
                </a:solidFill>
                <a:latin typeface="Century Gothic"/>
              </a:rPr>
              <a:t>.</a:t>
            </a:r>
          </a:p>
        </p:txBody>
      </p:sp>
      <p:pic>
        <p:nvPicPr>
          <p:cNvPr id="157" name="Imagen 4"/>
          <p:cNvPicPr/>
          <p:nvPr/>
        </p:nvPicPr>
        <p:blipFill>
          <a:blip r:embed="rId2"/>
          <a:srcRect l="32170" t="36019" r="49961" b="52101"/>
          <a:stretch/>
        </p:blipFill>
        <p:spPr>
          <a:xfrm>
            <a:off x="2102400" y="2570760"/>
            <a:ext cx="6491520" cy="2424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7A27DC4-3C0B-430A-ABB8-D1C3074285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39" t="21730" r="16808" b="14444"/>
          <a:stretch/>
        </p:blipFill>
        <p:spPr>
          <a:xfrm>
            <a:off x="982393" y="1227405"/>
            <a:ext cx="10227213" cy="5465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972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TextShape 1"/>
          <p:cNvSpPr txBox="1"/>
          <p:nvPr/>
        </p:nvSpPr>
        <p:spPr>
          <a:xfrm>
            <a:off x="288360" y="232920"/>
            <a:ext cx="6880680" cy="752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4200" b="0" strike="noStrike" spc="-1">
                <a:solidFill>
                  <a:srgbClr val="002060"/>
                </a:solidFill>
                <a:latin typeface="Century Gothic"/>
              </a:rPr>
              <a:t>Conexiones de hardware</a:t>
            </a:r>
            <a:br/>
            <a:endParaRPr lang="en-US" sz="4200" b="0" strike="noStrike" spc="-1">
              <a:solidFill>
                <a:srgbClr val="FFFFFF"/>
              </a:solidFill>
              <a:latin typeface="Century Gothic"/>
            </a:endParaRPr>
          </a:p>
        </p:txBody>
      </p:sp>
      <p:sp>
        <p:nvSpPr>
          <p:cNvPr id="101" name="TextShape 2"/>
          <p:cNvSpPr txBox="1"/>
          <p:nvPr/>
        </p:nvSpPr>
        <p:spPr>
          <a:xfrm>
            <a:off x="288360" y="986040"/>
            <a:ext cx="4992480" cy="4514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Colocar el sensor en la protoboard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2" name="Imagen 3"/>
          <p:cNvPicPr/>
          <p:nvPr/>
        </p:nvPicPr>
        <p:blipFill>
          <a:blip r:embed="rId2"/>
          <a:stretch/>
        </p:blipFill>
        <p:spPr>
          <a:xfrm>
            <a:off x="2266920" y="1437840"/>
            <a:ext cx="7657560" cy="51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86AD4201-A7BC-479C-B7E1-3707AE029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2" t="23739" r="17571" b="15060"/>
          <a:stretch/>
        </p:blipFill>
        <p:spPr>
          <a:xfrm>
            <a:off x="733864" y="1124720"/>
            <a:ext cx="10724271" cy="551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3255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Shape 1">
            <a:extLst>
              <a:ext uri="{FF2B5EF4-FFF2-40B4-BE49-F238E27FC236}">
                <a16:creationId xmlns:a16="http://schemas.microsoft.com/office/drawing/2014/main" id="{147152B0-DCAB-4FD1-B5AB-D6D67C9BECCF}"/>
              </a:ext>
            </a:extLst>
          </p:cNvPr>
          <p:cNvSpPr txBox="1"/>
          <p:nvPr/>
        </p:nvSpPr>
        <p:spPr>
          <a:xfrm>
            <a:off x="575862" y="396609"/>
            <a:ext cx="9404280" cy="19742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s-A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Después de modificarlo hacemos </a:t>
            </a:r>
            <a:r>
              <a:rPr lang="es-AR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click</a:t>
            </a:r>
            <a:r>
              <a:rPr lang="es-A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 en Done para aplicar los cambios.</a:t>
            </a:r>
          </a:p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s-A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Seguimos con el nodo “</a:t>
            </a:r>
            <a:r>
              <a:rPr lang="es-AR" sz="2000" dirty="0" err="1">
                <a:solidFill>
                  <a:schemeClr val="bg1"/>
                </a:solidFill>
                <a:latin typeface="Century Gothic" panose="020B0502020202020204" pitchFamily="34" charset="0"/>
              </a:rPr>
              <a:t>button</a:t>
            </a:r>
            <a:r>
              <a:rPr lang="es-A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”, cambiaremos su nombre y lo asignaremos al grupo Botones de nuestra tabla creada anteriormente</a:t>
            </a:r>
            <a:r>
              <a:rPr lang="es-AR" dirty="0"/>
              <a:t>.</a:t>
            </a:r>
          </a:p>
          <a:p>
            <a:pPr marL="343080" indent="-342720"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s-AR" sz="2000" dirty="0">
                <a:solidFill>
                  <a:schemeClr val="bg1"/>
                </a:solidFill>
                <a:latin typeface="Century Gothic" panose="020B0502020202020204" pitchFamily="34" charset="0"/>
              </a:rPr>
              <a:t>Entramos a su configuración y cambiamos lo siguiente.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endParaRPr lang="en-US" sz="2000" b="0" strike="noStrike" spc="-1" dirty="0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6298764-BD88-49D8-9DA4-942976DC70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31" t="29118" r="53038" b="50000"/>
          <a:stretch/>
        </p:blipFill>
        <p:spPr>
          <a:xfrm>
            <a:off x="575861" y="2370849"/>
            <a:ext cx="7330181" cy="405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131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Imagen 4"/>
          <p:cNvPicPr/>
          <p:nvPr/>
        </p:nvPicPr>
        <p:blipFill>
          <a:blip r:embed="rId2"/>
          <a:srcRect l="23693" t="21821" r="24888" b="29262"/>
          <a:stretch/>
        </p:blipFill>
        <p:spPr>
          <a:xfrm>
            <a:off x="1239840" y="1229040"/>
            <a:ext cx="9711720" cy="519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Imagen 4"/>
          <p:cNvPicPr/>
          <p:nvPr/>
        </p:nvPicPr>
        <p:blipFill>
          <a:blip r:embed="rId2"/>
          <a:srcRect l="23693" t="23947" r="24780" b="11284"/>
          <a:stretch/>
        </p:blipFill>
        <p:spPr>
          <a:xfrm>
            <a:off x="1716258" y="568025"/>
            <a:ext cx="8534160" cy="6031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646200" y="452880"/>
            <a:ext cx="9677880" cy="1616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Debemos recordar siempre: al finalizar los cambios, hacer click en “Done” para aplicarlos.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Podemos notar, que luego de aplicar los cambios, nuestro nodo “Leer Datos” fue asignado al grupo “botones”.</a:t>
            </a:r>
          </a:p>
        </p:txBody>
      </p:sp>
      <p:pic>
        <p:nvPicPr>
          <p:cNvPr id="161" name="Imagen 6"/>
          <p:cNvPicPr/>
          <p:nvPr/>
        </p:nvPicPr>
        <p:blipFill>
          <a:blip r:embed="rId2"/>
          <a:srcRect l="24019" t="40374" r="25107" b="18243"/>
          <a:stretch/>
        </p:blipFill>
        <p:spPr>
          <a:xfrm>
            <a:off x="1316880" y="2069640"/>
            <a:ext cx="9557640" cy="43700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646200" y="452880"/>
            <a:ext cx="9518760" cy="754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Configuramos el nodo “rpi-dht22”, que es el encargado de leer los datos de temperatura y humedad de nuestro sensor, seleccionando el pin de nuestra placa al que conectamos el sensor de temperatura/humedad.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63" name="Imagen 4"/>
          <p:cNvPicPr/>
          <p:nvPr/>
        </p:nvPicPr>
        <p:blipFill>
          <a:blip r:embed="rId2"/>
          <a:srcRect l="31083" t="35541" r="54560" b="49995"/>
          <a:stretch/>
        </p:blipFill>
        <p:spPr>
          <a:xfrm>
            <a:off x="1728000" y="2124720"/>
            <a:ext cx="6801120" cy="3851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Marcador de contenido 4"/>
          <p:cNvPicPr/>
          <p:nvPr/>
        </p:nvPicPr>
        <p:blipFill>
          <a:blip r:embed="rId2"/>
          <a:srcRect l="23784" t="38942" r="24988" b="13602"/>
          <a:stretch/>
        </p:blipFill>
        <p:spPr>
          <a:xfrm>
            <a:off x="1108800" y="1179360"/>
            <a:ext cx="9973800" cy="519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Marcador de contenido 4"/>
          <p:cNvPicPr/>
          <p:nvPr/>
        </p:nvPicPr>
        <p:blipFill>
          <a:blip r:embed="rId2"/>
          <a:srcRect l="22854" t="32766" r="24982" b="18794"/>
          <a:stretch/>
        </p:blipFill>
        <p:spPr>
          <a:xfrm>
            <a:off x="1139760" y="1206000"/>
            <a:ext cx="9912240" cy="5174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646200" y="452880"/>
            <a:ext cx="9404280" cy="4299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Ahora configuraremos el nodo “function”, en el cual tendremos que tipear algunas líneas de código javascript.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Debemos asegurarnos de que el texto de la línea de código este escrito igual que en la imagen.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67" name="Imagen 4"/>
          <p:cNvPicPr/>
          <p:nvPr/>
        </p:nvPicPr>
        <p:blipFill>
          <a:blip r:embed="rId2"/>
          <a:srcRect l="35958" t="52648" r="59560" b="44035"/>
          <a:stretch/>
        </p:blipFill>
        <p:spPr>
          <a:xfrm>
            <a:off x="9465120" y="1563840"/>
            <a:ext cx="1944360" cy="808200"/>
          </a:xfrm>
          <a:prstGeom prst="rect">
            <a:avLst/>
          </a:prstGeom>
          <a:ln>
            <a:noFill/>
          </a:ln>
        </p:spPr>
      </p:pic>
      <p:pic>
        <p:nvPicPr>
          <p:cNvPr id="168" name="Imagen 6"/>
          <p:cNvPicPr/>
          <p:nvPr/>
        </p:nvPicPr>
        <p:blipFill>
          <a:blip r:embed="rId3"/>
          <a:srcRect l="24232" t="33602" r="24907" b="20000"/>
          <a:stretch/>
        </p:blipFill>
        <p:spPr>
          <a:xfrm>
            <a:off x="646200" y="2160000"/>
            <a:ext cx="8656560" cy="4439160"/>
          </a:xfrm>
          <a:prstGeom prst="rect">
            <a:avLst/>
          </a:prstGeom>
          <a:ln>
            <a:noFill/>
          </a:ln>
        </p:spPr>
      </p:pic>
      <p:sp>
        <p:nvSpPr>
          <p:cNvPr id="169" name="TextShape 2"/>
          <p:cNvSpPr txBox="1"/>
          <p:nvPr/>
        </p:nvSpPr>
        <p:spPr>
          <a:xfrm>
            <a:off x="4752000" y="4752720"/>
            <a:ext cx="4392000" cy="1728000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lIns="90000" tIns="45000" rIns="90000" bIns="45000"/>
          <a:lstStyle/>
          <a:p>
            <a:r>
              <a:rPr lang="es-AR" sz="1800" b="1" strike="noStrike" spc="-1">
                <a:latin typeface="Bitstream Vera Sans Mono"/>
              </a:rPr>
              <a:t>msg.payload={</a:t>
            </a:r>
          </a:p>
          <a:p>
            <a:r>
              <a:rPr lang="es-AR" sz="1800" b="1" strike="noStrike" spc="-1">
                <a:latin typeface="Bitstream Vera Sans Mono"/>
              </a:rPr>
              <a:t>	temperatura: msg.payload,</a:t>
            </a:r>
          </a:p>
          <a:p>
            <a:r>
              <a:rPr lang="es-AR" sz="1800" b="1" strike="noStrike" spc="-1">
                <a:latin typeface="Bitstream Vera Sans Mono"/>
              </a:rPr>
              <a:t>	humedad: msg.humidity</a:t>
            </a:r>
          </a:p>
          <a:p>
            <a:r>
              <a:rPr lang="es-AR" sz="1800" b="1" strike="noStrike" spc="-1">
                <a:latin typeface="Bitstream Vera Sans Mono"/>
              </a:rPr>
              <a:t>};</a:t>
            </a:r>
          </a:p>
          <a:p>
            <a:r>
              <a:rPr lang="es-AR" sz="1800" b="1" strike="noStrike" spc="-1">
                <a:latin typeface="Bitstream Vera Sans Mono"/>
              </a:rPr>
              <a:t>return msg;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Shape 1"/>
          <p:cNvSpPr txBox="1"/>
          <p:nvPr/>
        </p:nvSpPr>
        <p:spPr>
          <a:xfrm>
            <a:off x="646200" y="452880"/>
            <a:ext cx="9404280" cy="1176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 Después de aplicar estos cambios pasamos a configurar los nodos “Change”.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Al primero, lo nombraremos Temperatura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1" name="Imagen 6"/>
          <p:cNvPicPr/>
          <p:nvPr/>
        </p:nvPicPr>
        <p:blipFill>
          <a:blip r:embed="rId2"/>
          <a:srcRect l="43858" t="51629" r="49322" b="37623"/>
          <a:stretch/>
        </p:blipFill>
        <p:spPr>
          <a:xfrm>
            <a:off x="9946080" y="1192680"/>
            <a:ext cx="1838520" cy="1629720"/>
          </a:xfrm>
          <a:prstGeom prst="rect">
            <a:avLst/>
          </a:prstGeom>
          <a:ln>
            <a:noFill/>
          </a:ln>
        </p:spPr>
      </p:pic>
      <p:pic>
        <p:nvPicPr>
          <p:cNvPr id="172" name="Imagen 8"/>
          <p:cNvPicPr/>
          <p:nvPr/>
        </p:nvPicPr>
        <p:blipFill>
          <a:blip r:embed="rId3"/>
          <a:srcRect l="23693" t="34188" r="24888" b="17279"/>
          <a:stretch/>
        </p:blipFill>
        <p:spPr>
          <a:xfrm>
            <a:off x="646200" y="1859760"/>
            <a:ext cx="9081360" cy="4818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506880" y="316800"/>
            <a:ext cx="3256200" cy="4777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Colocar la resistencia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4" name="Imagen 3"/>
          <p:cNvPicPr/>
          <p:nvPr/>
        </p:nvPicPr>
        <p:blipFill>
          <a:blip r:embed="rId2"/>
          <a:stretch/>
        </p:blipFill>
        <p:spPr>
          <a:xfrm>
            <a:off x="1809000" y="795240"/>
            <a:ext cx="8573760" cy="5896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646200" y="452880"/>
            <a:ext cx="8782560" cy="6105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También debemos cambiar lo siguiente:</a:t>
            </a:r>
          </a:p>
        </p:txBody>
      </p:sp>
      <p:pic>
        <p:nvPicPr>
          <p:cNvPr id="174" name="Imagen 4"/>
          <p:cNvPicPr/>
          <p:nvPr/>
        </p:nvPicPr>
        <p:blipFill>
          <a:blip r:embed="rId2"/>
          <a:srcRect l="15541" t="28199" r="16737" b="10320"/>
          <a:stretch/>
        </p:blipFill>
        <p:spPr>
          <a:xfrm>
            <a:off x="646200" y="1275480"/>
            <a:ext cx="9858960" cy="5032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TextShape 1"/>
          <p:cNvSpPr txBox="1"/>
          <p:nvPr/>
        </p:nvSpPr>
        <p:spPr>
          <a:xfrm>
            <a:off x="646200" y="4528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Completamos este recuadro con lo siguiente y aplicamos</a:t>
            </a:r>
          </a:p>
        </p:txBody>
      </p:sp>
      <p:pic>
        <p:nvPicPr>
          <p:cNvPr id="176" name="Imagen 4"/>
          <p:cNvPicPr/>
          <p:nvPr/>
        </p:nvPicPr>
        <p:blipFill>
          <a:blip r:embed="rId2"/>
          <a:srcRect l="15434" t="27618" r="53691" b="8189"/>
          <a:stretch/>
        </p:blipFill>
        <p:spPr>
          <a:xfrm>
            <a:off x="1921680" y="980640"/>
            <a:ext cx="4836600" cy="5654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646200" y="4528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Hacemos lo mismo para el segundo nodo “Change”, con diferencia de que a este lo nombraremos “Humedad”.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78" name="Imagen 4"/>
          <p:cNvPicPr/>
          <p:nvPr/>
        </p:nvPicPr>
        <p:blipFill>
          <a:blip r:embed="rId2"/>
          <a:srcRect l="41625" t="58351" r="49234" b="27520"/>
          <a:stretch/>
        </p:blipFill>
        <p:spPr>
          <a:xfrm>
            <a:off x="8587440" y="119160"/>
            <a:ext cx="1616400" cy="1404720"/>
          </a:xfrm>
          <a:prstGeom prst="rect">
            <a:avLst/>
          </a:prstGeom>
          <a:ln>
            <a:noFill/>
          </a:ln>
        </p:spPr>
      </p:pic>
      <p:pic>
        <p:nvPicPr>
          <p:cNvPr id="179" name="Imagen 6"/>
          <p:cNvPicPr/>
          <p:nvPr/>
        </p:nvPicPr>
        <p:blipFill>
          <a:blip r:embed="rId3"/>
          <a:srcRect l="15541" t="27072" r="17171" b="10704"/>
          <a:stretch/>
        </p:blipFill>
        <p:spPr>
          <a:xfrm>
            <a:off x="118800" y="1656720"/>
            <a:ext cx="8202600" cy="4264200"/>
          </a:xfrm>
          <a:prstGeom prst="rect">
            <a:avLst/>
          </a:prstGeom>
          <a:ln>
            <a:noFill/>
          </a:ln>
        </p:spPr>
      </p:pic>
      <p:pic>
        <p:nvPicPr>
          <p:cNvPr id="180" name="Imagen 8"/>
          <p:cNvPicPr/>
          <p:nvPr/>
        </p:nvPicPr>
        <p:blipFill>
          <a:blip r:embed="rId4"/>
          <a:srcRect l="34887" t="24119" r="36844" b="24168"/>
          <a:stretch/>
        </p:blipFill>
        <p:spPr>
          <a:xfrm>
            <a:off x="8360640" y="1857600"/>
            <a:ext cx="3712320" cy="3818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632880" y="452880"/>
            <a:ext cx="9519480" cy="2479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Después de aplicar los cambios anteriores, seguimos con los nodos “Chart”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Estos nodos junto con los nodos “Gauge” son los que mostrarán los datos recolectados por el sensor en forma de gráficos.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Al primero de la sección de Temperatura, lo nombraremos “Histórico”.</a:t>
            </a:r>
          </a:p>
        </p:txBody>
      </p:sp>
      <p:pic>
        <p:nvPicPr>
          <p:cNvPr id="182" name="Imagen 4"/>
          <p:cNvPicPr/>
          <p:nvPr/>
        </p:nvPicPr>
        <p:blipFill>
          <a:blip r:embed="rId2"/>
          <a:srcRect l="24240" t="31289" r="32928" b="17470"/>
          <a:stretch/>
        </p:blipFill>
        <p:spPr>
          <a:xfrm>
            <a:off x="1033560" y="2324520"/>
            <a:ext cx="6958440" cy="4354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646200" y="452880"/>
            <a:ext cx="9200880" cy="754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Asignamos este nodo al grupo Temperatura de nuestra pestaña y le cambiamos el nombre.</a:t>
            </a:r>
          </a:p>
        </p:txBody>
      </p:sp>
      <p:pic>
        <p:nvPicPr>
          <p:cNvPr id="184" name="Imagen 4"/>
          <p:cNvPicPr/>
          <p:nvPr/>
        </p:nvPicPr>
        <p:blipFill>
          <a:blip r:embed="rId2"/>
          <a:srcRect l="15868" t="22397" r="16847" b="13602"/>
          <a:stretch/>
        </p:blipFill>
        <p:spPr>
          <a:xfrm>
            <a:off x="646200" y="1338480"/>
            <a:ext cx="9475200" cy="5066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Marcador de contenido 4"/>
          <p:cNvPicPr/>
          <p:nvPr/>
        </p:nvPicPr>
        <p:blipFill>
          <a:blip r:embed="rId2"/>
          <a:srcRect l="15716" t="27682" r="16930" b="11511"/>
          <a:stretch/>
        </p:blipFill>
        <p:spPr>
          <a:xfrm>
            <a:off x="662760" y="1311840"/>
            <a:ext cx="9846000" cy="4997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646200" y="452880"/>
            <a:ext cx="9404280" cy="11016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Pasamos al segundo nodo “Chart” en la sección Humedad el cual también nombraremos “Histórico” y lo ubicaremos en el grupo Humedad de la pestaña.</a:t>
            </a:r>
          </a:p>
        </p:txBody>
      </p:sp>
      <p:pic>
        <p:nvPicPr>
          <p:cNvPr id="187" name="Imagen 4"/>
          <p:cNvPicPr/>
          <p:nvPr/>
        </p:nvPicPr>
        <p:blipFill>
          <a:blip r:embed="rId2"/>
          <a:srcRect l="25107" t="26845" r="32278" b="21531"/>
          <a:stretch/>
        </p:blipFill>
        <p:spPr>
          <a:xfrm>
            <a:off x="222120" y="1564560"/>
            <a:ext cx="7331400" cy="4993560"/>
          </a:xfrm>
          <a:prstGeom prst="rect">
            <a:avLst/>
          </a:prstGeom>
          <a:ln>
            <a:noFill/>
          </a:ln>
        </p:spPr>
      </p:pic>
      <p:pic>
        <p:nvPicPr>
          <p:cNvPr id="188" name="Imagen 6"/>
          <p:cNvPicPr/>
          <p:nvPr/>
        </p:nvPicPr>
        <p:blipFill>
          <a:blip r:embed="rId3"/>
          <a:srcRect l="15649" t="26870" r="55755" b="15320"/>
          <a:stretch/>
        </p:blipFill>
        <p:spPr>
          <a:xfrm>
            <a:off x="7712280" y="1554840"/>
            <a:ext cx="4392000" cy="4993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Imagen 4"/>
          <p:cNvPicPr/>
          <p:nvPr/>
        </p:nvPicPr>
        <p:blipFill>
          <a:blip r:embed="rId2"/>
          <a:srcRect l="15434" t="24139" r="16737" b="18627"/>
          <a:stretch/>
        </p:blipFill>
        <p:spPr>
          <a:xfrm>
            <a:off x="404280" y="1179360"/>
            <a:ext cx="11383200" cy="53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Marcador de contenido 4"/>
          <p:cNvPicPr/>
          <p:nvPr/>
        </p:nvPicPr>
        <p:blipFill>
          <a:blip r:embed="rId2"/>
          <a:srcRect l="15284" t="26885" r="17332" b="22402"/>
          <a:stretch/>
        </p:blipFill>
        <p:spPr>
          <a:xfrm>
            <a:off x="316800" y="1232280"/>
            <a:ext cx="11557800" cy="4889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383040" y="291600"/>
            <a:ext cx="9903600" cy="178884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Ahora configuramos los nodos “Gauge”. Estos nodos nos mostrarán la última temperatura y humedad obtenida por el sensor, por este motivo, los nombraremos “Actual”.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Arrancamos por la sección Temperatura, asignando el nodo al grupo </a:t>
            </a:r>
            <a:r>
              <a:rPr lang="en-US" sz="2000" b="0" u="sng" strike="noStrike" spc="-1">
                <a:solidFill>
                  <a:srgbClr val="FFFFFF"/>
                </a:solidFill>
                <a:uFillTx/>
                <a:latin typeface="Century Gothic"/>
              </a:rPr>
              <a:t>Temperatura</a:t>
            </a: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 y cambiando su nombre.</a:t>
            </a:r>
          </a:p>
        </p:txBody>
      </p:sp>
      <p:pic>
        <p:nvPicPr>
          <p:cNvPr id="192" name="Imagen 4"/>
          <p:cNvPicPr/>
          <p:nvPr/>
        </p:nvPicPr>
        <p:blipFill>
          <a:blip r:embed="rId2"/>
          <a:srcRect l="42604" t="55069" r="37170" b="18824"/>
          <a:stretch/>
        </p:blipFill>
        <p:spPr>
          <a:xfrm>
            <a:off x="452880" y="2140200"/>
            <a:ext cx="6015600" cy="4366080"/>
          </a:xfrm>
          <a:prstGeom prst="rect">
            <a:avLst/>
          </a:prstGeom>
          <a:ln>
            <a:noFill/>
          </a:ln>
        </p:spPr>
      </p:pic>
      <p:pic>
        <p:nvPicPr>
          <p:cNvPr id="193" name="Imagen 6"/>
          <p:cNvPicPr/>
          <p:nvPr/>
        </p:nvPicPr>
        <p:blipFill>
          <a:blip r:embed="rId3"/>
          <a:srcRect l="15619" t="30133" r="55517" b="12446"/>
          <a:stretch/>
        </p:blipFill>
        <p:spPr>
          <a:xfrm>
            <a:off x="6755040" y="2140200"/>
            <a:ext cx="3939120" cy="4407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480600" y="369720"/>
            <a:ext cx="9895680" cy="5572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Colocar los cables que conectan con los pines del sensor en la protoboard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06" name="Imagen 3"/>
          <p:cNvPicPr/>
          <p:nvPr/>
        </p:nvPicPr>
        <p:blipFill>
          <a:blip r:embed="rId2"/>
          <a:stretch/>
        </p:blipFill>
        <p:spPr>
          <a:xfrm>
            <a:off x="1998720" y="1165680"/>
            <a:ext cx="8081280" cy="5386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Imagen 4"/>
          <p:cNvPicPr/>
          <p:nvPr/>
        </p:nvPicPr>
        <p:blipFill>
          <a:blip r:embed="rId2"/>
          <a:srcRect l="14999" t="24331" r="16737" b="15536"/>
          <a:stretch/>
        </p:blipFill>
        <p:spPr>
          <a:xfrm>
            <a:off x="546480" y="1164240"/>
            <a:ext cx="11098440" cy="5496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646200" y="452880"/>
            <a:ext cx="9404280" cy="75492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También debemos definir las unidades en las que se nos mostrará la temperatura en el gráfico y el rango en el que aparecerá.</a:t>
            </a:r>
          </a:p>
        </p:txBody>
      </p:sp>
      <p:pic>
        <p:nvPicPr>
          <p:cNvPr id="196" name="Imagen 4"/>
          <p:cNvPicPr/>
          <p:nvPr/>
        </p:nvPicPr>
        <p:blipFill>
          <a:blip r:embed="rId2"/>
          <a:srcRect l="15215" t="24911" r="17561" b="13602"/>
          <a:stretch/>
        </p:blipFill>
        <p:spPr>
          <a:xfrm>
            <a:off x="1018800" y="1388160"/>
            <a:ext cx="10154160" cy="52210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Imagen 4"/>
          <p:cNvPicPr/>
          <p:nvPr/>
        </p:nvPicPr>
        <p:blipFill>
          <a:blip r:embed="rId2"/>
          <a:srcRect l="15649" t="23750" r="16955" b="14572"/>
          <a:stretch/>
        </p:blipFill>
        <p:spPr>
          <a:xfrm>
            <a:off x="762120" y="1195920"/>
            <a:ext cx="10667520" cy="5488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646200" y="452880"/>
            <a:ext cx="9730080" cy="116352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Aplicamos los cambios y pasamos al nodo Gauge de la sección Humedad.</a:t>
            </a: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 este nodo también lo nombraremos “Actual” y lo ubicaremos en el grupo “Humedad” de la pestaña.</a:t>
            </a:r>
          </a:p>
        </p:txBody>
      </p:sp>
      <p:pic>
        <p:nvPicPr>
          <p:cNvPr id="199" name="Imagen 4"/>
          <p:cNvPicPr/>
          <p:nvPr/>
        </p:nvPicPr>
        <p:blipFill>
          <a:blip r:embed="rId2"/>
          <a:srcRect l="42170" t="62219" r="38147" b="24237"/>
          <a:stretch/>
        </p:blipFill>
        <p:spPr>
          <a:xfrm>
            <a:off x="8989920" y="1326240"/>
            <a:ext cx="3009600" cy="1163520"/>
          </a:xfrm>
          <a:prstGeom prst="rect">
            <a:avLst/>
          </a:prstGeom>
          <a:ln>
            <a:noFill/>
          </a:ln>
        </p:spPr>
      </p:pic>
      <p:pic>
        <p:nvPicPr>
          <p:cNvPr id="200" name="Imagen 6"/>
          <p:cNvPicPr/>
          <p:nvPr/>
        </p:nvPicPr>
        <p:blipFill>
          <a:blip r:embed="rId3"/>
          <a:srcRect l="15755" t="21816" r="16756" b="17490"/>
          <a:stretch/>
        </p:blipFill>
        <p:spPr>
          <a:xfrm>
            <a:off x="245520" y="1775520"/>
            <a:ext cx="8744400" cy="4629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646200" y="452880"/>
            <a:ext cx="9577800" cy="88740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Aquí también deberemos definir las unidades del grafico y el rango en el que aparecerá. En este caso nuestra unidad es un porcentaje “%”.</a:t>
            </a:r>
          </a:p>
        </p:txBody>
      </p:sp>
      <p:pic>
        <p:nvPicPr>
          <p:cNvPr id="202" name="Imagen 4"/>
          <p:cNvPicPr/>
          <p:nvPr/>
        </p:nvPicPr>
        <p:blipFill>
          <a:blip r:embed="rId2"/>
          <a:srcRect l="15326" t="22397" r="17561" b="20369"/>
          <a:stretch/>
        </p:blipFill>
        <p:spPr>
          <a:xfrm>
            <a:off x="195480" y="1296000"/>
            <a:ext cx="11315160" cy="5424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Marcador de contenido 4"/>
          <p:cNvPicPr/>
          <p:nvPr/>
        </p:nvPicPr>
        <p:blipFill>
          <a:blip r:embed="rId2"/>
          <a:srcRect l="15555" t="30217" r="16850" b="17333"/>
          <a:stretch/>
        </p:blipFill>
        <p:spPr>
          <a:xfrm>
            <a:off x="430200" y="1232280"/>
            <a:ext cx="11331000" cy="49428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646200" y="452880"/>
            <a:ext cx="9404280" cy="8211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vez aplicados los últimos cambios, nuestra pestaña y esquema (programa) nos debería quedar de esta manera.</a:t>
            </a:r>
          </a:p>
        </p:txBody>
      </p:sp>
      <p:pic>
        <p:nvPicPr>
          <p:cNvPr id="205" name="Imagen 4"/>
          <p:cNvPicPr/>
          <p:nvPr/>
        </p:nvPicPr>
        <p:blipFill>
          <a:blip r:embed="rId2"/>
          <a:srcRect l="15868" t="20463" r="17561" b="20177"/>
          <a:stretch/>
        </p:blipFill>
        <p:spPr>
          <a:xfrm>
            <a:off x="646200" y="1274400"/>
            <a:ext cx="10485360" cy="5256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516960" y="185400"/>
            <a:ext cx="10062360" cy="5221080"/>
          </a:xfrm>
          <a:prstGeom prst="rect">
            <a:avLst/>
          </a:prstGeom>
          <a:noFill/>
          <a:ln>
            <a:noFill/>
          </a:ln>
        </p:spPr>
        <p:txBody>
          <a:bodyPr>
            <a:normAutofit/>
          </a:bodyPr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Finalmente, debemos cargar nuestro programa en la placa, para eso debemos hacer click en el botón “Deploy”.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Una vez cargado nuestro programa, nos resta verlo en funcionamiento, para eso debemos estar ubicados en la pestaña “Dashboard” y hacer click en el siguiente botón.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Se nos abrirá una nueva pestaña en nuestro navegador con una página web similar a: </a:t>
            </a:r>
          </a:p>
        </p:txBody>
      </p:sp>
      <p:pic>
        <p:nvPicPr>
          <p:cNvPr id="207" name="Imagen 4"/>
          <p:cNvPicPr/>
          <p:nvPr/>
        </p:nvPicPr>
        <p:blipFill>
          <a:blip r:embed="rId2"/>
          <a:srcRect l="15649" t="35541" r="17390" b="59222"/>
          <a:stretch/>
        </p:blipFill>
        <p:spPr>
          <a:xfrm>
            <a:off x="516960" y="941040"/>
            <a:ext cx="9766440" cy="516600"/>
          </a:xfrm>
          <a:prstGeom prst="rect">
            <a:avLst/>
          </a:prstGeom>
          <a:ln>
            <a:noFill/>
          </a:ln>
        </p:spPr>
      </p:pic>
      <p:pic>
        <p:nvPicPr>
          <p:cNvPr id="208" name="Imagen 6"/>
          <p:cNvPicPr/>
          <p:nvPr/>
        </p:nvPicPr>
        <p:blipFill>
          <a:blip r:embed="rId3"/>
          <a:srcRect l="67058" t="27229" r="16737" b="63474"/>
          <a:stretch/>
        </p:blipFill>
        <p:spPr>
          <a:xfrm>
            <a:off x="516960" y="2792880"/>
            <a:ext cx="4884480" cy="1573200"/>
          </a:xfrm>
          <a:prstGeom prst="rect">
            <a:avLst/>
          </a:prstGeom>
          <a:ln>
            <a:noFill/>
          </a:ln>
        </p:spPr>
      </p:pic>
      <p:pic>
        <p:nvPicPr>
          <p:cNvPr id="209" name="Imagen 8"/>
          <p:cNvPicPr/>
          <p:nvPr/>
        </p:nvPicPr>
        <p:blipFill>
          <a:blip r:embed="rId4"/>
          <a:srcRect l="66623" t="33804" r="16955" b="55935"/>
          <a:stretch/>
        </p:blipFill>
        <p:spPr>
          <a:xfrm>
            <a:off x="6095880" y="2792880"/>
            <a:ext cx="4483080" cy="1573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Marcador de contenido 4"/>
          <p:cNvPicPr/>
          <p:nvPr/>
        </p:nvPicPr>
        <p:blipFill>
          <a:blip r:embed="rId2"/>
          <a:srcRect l="15320" t="25610" r="16933" b="16599"/>
          <a:stretch/>
        </p:blipFill>
        <p:spPr>
          <a:xfrm>
            <a:off x="144000" y="432000"/>
            <a:ext cx="11808000" cy="5976000"/>
          </a:xfrm>
          <a:prstGeom prst="rect">
            <a:avLst/>
          </a:prstGeom>
          <a:ln>
            <a:noFill/>
          </a:ln>
        </p:spPr>
      </p:pic>
      <p:pic>
        <p:nvPicPr>
          <p:cNvPr id="211" name="Imagen 210"/>
          <p:cNvPicPr/>
          <p:nvPr/>
        </p:nvPicPr>
        <p:blipFill>
          <a:blip r:embed="rId3"/>
          <a:stretch/>
        </p:blipFill>
        <p:spPr>
          <a:xfrm>
            <a:off x="288000" y="2052360"/>
            <a:ext cx="4355640" cy="4355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Imagen 3"/>
          <p:cNvPicPr/>
          <p:nvPr/>
        </p:nvPicPr>
        <p:blipFill>
          <a:blip r:embed="rId2"/>
          <a:stretch/>
        </p:blipFill>
        <p:spPr>
          <a:xfrm>
            <a:off x="416880" y="1198800"/>
            <a:ext cx="5360760" cy="4227120"/>
          </a:xfrm>
          <a:prstGeom prst="rect">
            <a:avLst/>
          </a:prstGeom>
          <a:ln>
            <a:noFill/>
          </a:ln>
        </p:spPr>
      </p:pic>
      <p:pic>
        <p:nvPicPr>
          <p:cNvPr id="108" name="Imagen 4"/>
          <p:cNvPicPr/>
          <p:nvPr/>
        </p:nvPicPr>
        <p:blipFill>
          <a:blip r:embed="rId3"/>
          <a:stretch/>
        </p:blipFill>
        <p:spPr>
          <a:xfrm>
            <a:off x="6414120" y="1198800"/>
            <a:ext cx="5360760" cy="4232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374400" y="290520"/>
            <a:ext cx="8481600" cy="464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Conectar el cable rojo al PIN 1 (3,3 V) de la Raspberry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0" name="Imagen 4"/>
          <p:cNvPicPr/>
          <p:nvPr/>
        </p:nvPicPr>
        <p:blipFill>
          <a:blip r:embed="rId2"/>
          <a:stretch/>
        </p:blipFill>
        <p:spPr>
          <a:xfrm>
            <a:off x="2088000" y="755280"/>
            <a:ext cx="8015400" cy="581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87720" y="303480"/>
            <a:ext cx="8756280" cy="51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Conectar el cable amarillo al PIN 22 (Datos) de la Raspberry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2" name="Imagen 3"/>
          <p:cNvPicPr/>
          <p:nvPr/>
        </p:nvPicPr>
        <p:blipFill>
          <a:blip r:embed="rId2"/>
          <a:stretch/>
        </p:blipFill>
        <p:spPr>
          <a:xfrm>
            <a:off x="2208960" y="821520"/>
            <a:ext cx="7773480" cy="5732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extShape 1"/>
          <p:cNvSpPr txBox="1"/>
          <p:nvPr/>
        </p:nvSpPr>
        <p:spPr>
          <a:xfrm>
            <a:off x="347760" y="343440"/>
            <a:ext cx="7775280" cy="51768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343080" indent="-34272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lang="en-US" sz="2000" b="0" strike="noStrike" spc="-1">
                <a:solidFill>
                  <a:srgbClr val="FFFFFF"/>
                </a:solidFill>
                <a:latin typeface="Century Gothic"/>
              </a:rPr>
              <a:t>Conectar el cable negro al PIN 6 (Tierra) de la Raspberry</a:t>
            </a: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lang="en-US" sz="2000" b="0" strike="noStrike" spc="-1">
              <a:solidFill>
                <a:srgbClr val="FFFFFF"/>
              </a:solidFill>
              <a:latin typeface="Century Gothic"/>
            </a:endParaRPr>
          </a:p>
        </p:txBody>
      </p:sp>
      <p:pic>
        <p:nvPicPr>
          <p:cNvPr id="114" name="Imagen 3"/>
          <p:cNvPicPr/>
          <p:nvPr/>
        </p:nvPicPr>
        <p:blipFill>
          <a:blip r:embed="rId2"/>
          <a:stretch/>
        </p:blipFill>
        <p:spPr>
          <a:xfrm>
            <a:off x="2029320" y="861480"/>
            <a:ext cx="8132760" cy="5652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191</TotalTime>
  <Words>1107</Words>
  <Application>Microsoft Office PowerPoint</Application>
  <PresentationFormat>Panorámica</PresentationFormat>
  <Paragraphs>85</Paragraphs>
  <Slides>58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58</vt:i4>
      </vt:variant>
    </vt:vector>
  </HeadingPairs>
  <TitlesOfParts>
    <vt:vector size="67" baseType="lpstr">
      <vt:lpstr>Arial</vt:lpstr>
      <vt:lpstr>Bitstream Vera Sans Mono</vt:lpstr>
      <vt:lpstr>Century Gothic</vt:lpstr>
      <vt:lpstr>Symbol</vt:lpstr>
      <vt:lpstr>Times New Roman</vt:lpstr>
      <vt:lpstr>Wingdings</vt:lpstr>
      <vt:lpstr>Wingdings 3</vt:lpstr>
      <vt:lpstr>Office Theme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Paso a paso armaremos un monitor de temperatura y humedad.</dc:title>
  <dc:subject/>
  <dc:creator>USUARIO</dc:creator>
  <dc:description/>
  <cp:lastModifiedBy>USUARIO</cp:lastModifiedBy>
  <cp:revision>38</cp:revision>
  <dcterms:created xsi:type="dcterms:W3CDTF">2019-05-01T20:05:07Z</dcterms:created>
  <dcterms:modified xsi:type="dcterms:W3CDTF">2019-05-01T23:40:40Z</dcterms:modified>
  <dc:language>es-AR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55</vt:i4>
  </property>
</Properties>
</file>